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74" r:id="rId2"/>
    <p:sldId id="260" r:id="rId3"/>
    <p:sldId id="265" r:id="rId4"/>
    <p:sldId id="264" r:id="rId5"/>
    <p:sldId id="273" r:id="rId6"/>
    <p:sldId id="266" r:id="rId7"/>
    <p:sldId id="268" r:id="rId8"/>
    <p:sldId id="263" r:id="rId9"/>
    <p:sldId id="267" r:id="rId10"/>
    <p:sldId id="271" r:id="rId11"/>
    <p:sldId id="270" r:id="rId12"/>
    <p:sldId id="272" r:id="rId13"/>
    <p:sldId id="258" r:id="rId14"/>
    <p:sldId id="259" r:id="rId15"/>
  </p:sldIdLst>
  <p:sldSz cx="12192000" cy="6858000"/>
  <p:notesSz cx="6800850" cy="99329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277BD928-1943-467D-B01D-52E9EC3839CA}" type="datetimeFigureOut">
              <a:rPr lang="nb-NO" smtClean="0"/>
              <a:t>14.04.2021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29985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77BD928-1943-467D-B01D-52E9EC3839CA}" type="datetimeFigureOut">
              <a:rPr lang="nb-NO" smtClean="0"/>
              <a:t>14.04.2021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194794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77BD928-1943-467D-B01D-52E9EC3839CA}" type="datetimeFigureOut">
              <a:rPr lang="nb-NO" smtClean="0"/>
              <a:t>14.04.2021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289246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77BD928-1943-467D-B01D-52E9EC3839CA}" type="datetimeFigureOut">
              <a:rPr lang="nb-NO" smtClean="0"/>
              <a:t>14.04.2021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319224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277BD928-1943-467D-B01D-52E9EC3839CA}" type="datetimeFigureOut">
              <a:rPr lang="nb-NO" smtClean="0"/>
              <a:t>14.04.2021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351372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277BD928-1943-467D-B01D-52E9EC3839CA}" type="datetimeFigureOut">
              <a:rPr lang="nb-NO" smtClean="0"/>
              <a:t>14.04.2021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155937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77BD928-1943-467D-B01D-52E9EC3839CA}" type="datetimeFigureOut">
              <a:rPr lang="nb-NO" smtClean="0"/>
              <a:t>14.04.2021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280259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77BD928-1943-467D-B01D-52E9EC3839CA}" type="datetimeFigureOut">
              <a:rPr lang="nb-NO" smtClean="0"/>
              <a:t>14.04.2021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181485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77BD928-1943-467D-B01D-52E9EC3839CA}" type="datetimeFigureOut">
              <a:rPr lang="nb-NO" smtClean="0"/>
              <a:t>14.04.2021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426702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277BD928-1943-467D-B01D-52E9EC3839CA}" type="datetimeFigureOut">
              <a:rPr lang="nb-NO" smtClean="0"/>
              <a:t>14.04.2021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326210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277BD928-1943-467D-B01D-52E9EC3839CA}" type="datetimeFigureOut">
              <a:rPr lang="nb-NO" smtClean="0"/>
              <a:t>14.04.2021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2C995DB-3DBC-40AB-8C2C-1DD7D9D97235}" type="slidenum">
              <a:rPr lang="nb-NO" smtClean="0"/>
              <a:t>‹#›</a:t>
            </a:fld>
            <a:endParaRPr lang="nb-NO"/>
          </a:p>
        </p:txBody>
      </p:sp>
    </p:spTree>
    <p:extLst>
      <p:ext uri="{BB962C8B-B14F-4D97-AF65-F5344CB8AC3E}">
        <p14:creationId xmlns:p14="http://schemas.microsoft.com/office/powerpoint/2010/main" val="49053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BD928-1943-467D-B01D-52E9EC3839CA}" type="datetimeFigureOut">
              <a:rPr lang="nb-NO" smtClean="0"/>
              <a:t>14.04.2021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995DB-3DBC-40AB-8C2C-1DD7D9D97235}" type="slidenum">
              <a:rPr lang="nb-NO" smtClean="0"/>
              <a:t>‹#›</a:t>
            </a:fld>
            <a:endParaRPr lang="nb-NO"/>
          </a:p>
        </p:txBody>
      </p:sp>
    </p:spTree>
    <p:extLst>
      <p:ext uri="{BB962C8B-B14F-4D97-AF65-F5344CB8AC3E}">
        <p14:creationId xmlns:p14="http://schemas.microsoft.com/office/powerpoint/2010/main" val="31931178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Om å utøve politiske oppgaver og å passe på</a:t>
            </a:r>
            <a:endParaRPr lang="nb-NO" dirty="0"/>
          </a:p>
        </p:txBody>
      </p:sp>
      <p:sp>
        <p:nvSpPr>
          <p:cNvPr id="3" name="Undertittel 2"/>
          <p:cNvSpPr>
            <a:spLocks noGrp="1"/>
          </p:cNvSpPr>
          <p:nvPr>
            <p:ph type="subTitle" idx="1"/>
          </p:nvPr>
        </p:nvSpPr>
        <p:spPr>
          <a:xfrm>
            <a:off x="911225" y="4122536"/>
            <a:ext cx="3306691" cy="1655762"/>
          </a:xfrm>
        </p:spPr>
        <p:txBody>
          <a:bodyPr>
            <a:normAutofit/>
          </a:bodyPr>
          <a:lstStyle/>
          <a:p>
            <a:endParaRPr lang="nb-NO" dirty="0" smtClean="0"/>
          </a:p>
          <a:p>
            <a:r>
              <a:rPr lang="nb-NO" sz="2000" dirty="0" smtClean="0"/>
              <a:t>Advokat Liv Zimmermann</a:t>
            </a:r>
            <a:endParaRPr lang="nb-NO" sz="2000" dirty="0"/>
          </a:p>
        </p:txBody>
      </p:sp>
      <p:pic>
        <p:nvPicPr>
          <p:cNvPr id="4" name="Bilde 3"/>
          <p:cNvPicPr/>
          <p:nvPr/>
        </p:nvPicPr>
        <p:blipFill>
          <a:blip r:embed="rId2">
            <a:extLst>
              <a:ext uri="{28A0092B-C50C-407E-A947-70E740481C1C}">
                <a14:useLocalDpi xmlns:a14="http://schemas.microsoft.com/office/drawing/2010/main" val="0"/>
              </a:ext>
            </a:extLst>
          </a:blip>
          <a:srcRect/>
          <a:stretch>
            <a:fillRect/>
          </a:stretch>
        </p:blipFill>
        <p:spPr bwMode="auto">
          <a:xfrm>
            <a:off x="7841263" y="5081680"/>
            <a:ext cx="3009265" cy="711748"/>
          </a:xfrm>
          <a:prstGeom prst="rect">
            <a:avLst/>
          </a:prstGeom>
          <a:noFill/>
          <a:ln>
            <a:noFill/>
          </a:ln>
        </p:spPr>
      </p:pic>
      <p:pic>
        <p:nvPicPr>
          <p:cNvPr id="9" name="Bilde 8"/>
          <p:cNvPicPr>
            <a:picLocks noChangeAspect="1"/>
          </p:cNvPicPr>
          <p:nvPr/>
        </p:nvPicPr>
        <p:blipFill>
          <a:blip r:embed="rId3"/>
          <a:stretch>
            <a:fillRect/>
          </a:stretch>
        </p:blipFill>
        <p:spPr>
          <a:xfrm>
            <a:off x="5133189" y="4950417"/>
            <a:ext cx="1533525" cy="1133475"/>
          </a:xfrm>
          <a:prstGeom prst="rect">
            <a:avLst/>
          </a:prstGeom>
        </p:spPr>
      </p:pic>
      <p:pic>
        <p:nvPicPr>
          <p:cNvPr id="1032" name="Picture 8" descr="Kontakt oss | Hj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499" y="4906256"/>
            <a:ext cx="2788141" cy="1062596"/>
          </a:xfrm>
          <a:prstGeom prst="rect">
            <a:avLst/>
          </a:prstGeom>
          <a:noFill/>
          <a:extLst>
            <a:ext uri="{909E8E84-426E-40DD-AFC4-6F175D3DCCD1}">
              <a14:hiddenFill xmlns:a14="http://schemas.microsoft.com/office/drawing/2010/main">
                <a:solidFill>
                  <a:srgbClr val="FFFFFF"/>
                </a:solidFill>
              </a14:hiddenFill>
            </a:ext>
          </a:extLst>
        </p:spPr>
      </p:pic>
      <p:sp>
        <p:nvSpPr>
          <p:cNvPr id="11" name="Undertittel 2"/>
          <p:cNvSpPr txBox="1">
            <a:spLocks/>
          </p:cNvSpPr>
          <p:nvPr/>
        </p:nvSpPr>
        <p:spPr>
          <a:xfrm>
            <a:off x="4306678" y="3645818"/>
            <a:ext cx="31865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dirty="0" smtClean="0"/>
          </a:p>
          <a:p>
            <a:endParaRPr lang="nb-NO" dirty="0" smtClean="0"/>
          </a:p>
          <a:p>
            <a:r>
              <a:rPr lang="nb-NO" sz="2000" dirty="0" smtClean="0"/>
              <a:t>Advokat Tarjei Pedersen</a:t>
            </a:r>
            <a:endParaRPr lang="nb-NO" sz="2000" dirty="0"/>
          </a:p>
        </p:txBody>
      </p:sp>
      <p:sp>
        <p:nvSpPr>
          <p:cNvPr id="12" name="Undertittel 2"/>
          <p:cNvSpPr txBox="1">
            <a:spLocks/>
          </p:cNvSpPr>
          <p:nvPr/>
        </p:nvSpPr>
        <p:spPr>
          <a:xfrm>
            <a:off x="7493223" y="3971284"/>
            <a:ext cx="3504652" cy="97913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dirty="0" smtClean="0"/>
          </a:p>
          <a:p>
            <a:endParaRPr lang="nb-NO" dirty="0" smtClean="0"/>
          </a:p>
          <a:p>
            <a:r>
              <a:rPr lang="nb-NO" sz="2600" dirty="0" smtClean="0"/>
              <a:t>Advokat Arve Lønnum</a:t>
            </a:r>
            <a:endParaRPr lang="nb-NO" sz="2600" dirty="0"/>
          </a:p>
        </p:txBody>
      </p:sp>
    </p:spTree>
    <p:extLst>
      <p:ext uri="{BB962C8B-B14F-4D97-AF65-F5344CB8AC3E}">
        <p14:creationId xmlns:p14="http://schemas.microsoft.com/office/powerpoint/2010/main" val="1517483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Rapporter som følge av svikt i politisk tilsyn </a:t>
            </a:r>
            <a:r>
              <a:rPr lang="nb-NO" dirty="0"/>
              <a:t>og kontroll 1990 og 1991</a:t>
            </a:r>
            <a:br>
              <a:rPr lang="nb-NO" dirty="0"/>
            </a:br>
            <a:endParaRPr lang="nb-NO" dirty="0"/>
          </a:p>
        </p:txBody>
      </p:sp>
      <p:sp>
        <p:nvSpPr>
          <p:cNvPr id="3" name="Undertittel 2"/>
          <p:cNvSpPr>
            <a:spLocks noGrp="1"/>
          </p:cNvSpPr>
          <p:nvPr>
            <p:ph type="subTitle" idx="1"/>
          </p:nvPr>
        </p:nvSpPr>
        <p:spPr>
          <a:xfrm>
            <a:off x="1076498" y="3668539"/>
            <a:ext cx="10039004" cy="2399751"/>
          </a:xfrm>
        </p:spPr>
        <p:txBody>
          <a:bodyPr>
            <a:normAutofit/>
          </a:bodyPr>
          <a:lstStyle/>
          <a:p>
            <a:pPr algn="l"/>
            <a:r>
              <a:rPr lang="nb-NO" dirty="0" smtClean="0"/>
              <a:t>Kortversjonen av over 1000 sider</a:t>
            </a:r>
            <a:r>
              <a:rPr lang="nb-NO" dirty="0" smtClean="0"/>
              <a:t>:</a:t>
            </a:r>
          </a:p>
          <a:p>
            <a:pPr algn="l"/>
            <a:endParaRPr lang="nb-NO" dirty="0" smtClean="0"/>
          </a:p>
          <a:p>
            <a:pPr marL="457200" indent="-457200" algn="l">
              <a:buAutoNum type="arabicPeriod"/>
            </a:pPr>
            <a:r>
              <a:rPr lang="nb-NO" dirty="0" smtClean="0"/>
              <a:t>Oslos politikere interesserte seg ikke for tilsyn hvis ikke </a:t>
            </a:r>
            <a:r>
              <a:rPr lang="nb-NO" dirty="0" err="1" smtClean="0"/>
              <a:t>mediapresset</a:t>
            </a:r>
            <a:r>
              <a:rPr lang="nb-NO" dirty="0" smtClean="0"/>
              <a:t> sto </a:t>
            </a:r>
            <a:r>
              <a:rPr lang="nb-NO" dirty="0" smtClean="0"/>
              <a:t>på.</a:t>
            </a:r>
            <a:endParaRPr lang="nb-NO" dirty="0" smtClean="0"/>
          </a:p>
          <a:p>
            <a:pPr marL="457200" indent="-457200" algn="l">
              <a:buAutoNum type="arabicPeriod"/>
            </a:pPr>
            <a:r>
              <a:rPr lang="nb-NO" dirty="0" smtClean="0"/>
              <a:t>Byrådsordningen bidro ikke til å gjøre det bedre, bare </a:t>
            </a:r>
            <a:r>
              <a:rPr lang="nb-NO" dirty="0" smtClean="0"/>
              <a:t>verre.</a:t>
            </a:r>
            <a:endParaRPr lang="nb-NO" dirty="0" smtClean="0"/>
          </a:p>
          <a:p>
            <a:pPr marL="457200" indent="-457200" algn="l">
              <a:buAutoNum type="arabicPeriod"/>
            </a:pPr>
            <a:r>
              <a:rPr lang="nb-NO" dirty="0" smtClean="0"/>
              <a:t>Løsningen må finnes i flere virkemidler der bystyrets tilsyn er </a:t>
            </a:r>
            <a:r>
              <a:rPr lang="nb-NO" dirty="0" smtClean="0"/>
              <a:t>sentralt.</a:t>
            </a:r>
            <a:endParaRPr lang="nb-NO" dirty="0"/>
          </a:p>
        </p:txBody>
      </p:sp>
    </p:spTree>
    <p:extLst>
      <p:ext uri="{BB962C8B-B14F-4D97-AF65-F5344CB8AC3E}">
        <p14:creationId xmlns:p14="http://schemas.microsoft.com/office/powerpoint/2010/main" val="1156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2c06bdf0-5061-4d6e-a828-a7e861a8c628@ex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11561"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99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b4f0770-e02b-4e80-911a-a3ccc13e3997@ex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9085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51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61C1C47A-2A67-4053-977B-7723C477967C" descr="61C1C47A-2A67-4053-977B-7723C477967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4617" y="878283"/>
            <a:ext cx="6833963" cy="51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vrundet rektangel 3"/>
          <p:cNvSpPr/>
          <p:nvPr/>
        </p:nvSpPr>
        <p:spPr>
          <a:xfrm>
            <a:off x="4305994" y="4692073"/>
            <a:ext cx="3988262" cy="102616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a:p>
        </p:txBody>
      </p:sp>
      <p:sp>
        <p:nvSpPr>
          <p:cNvPr id="6" name="Avrundet rektangel 5"/>
          <p:cNvSpPr/>
          <p:nvPr/>
        </p:nvSpPr>
        <p:spPr>
          <a:xfrm>
            <a:off x="4296758" y="1630218"/>
            <a:ext cx="3822006" cy="2147454"/>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a:p>
        </p:txBody>
      </p:sp>
    </p:spTree>
    <p:extLst>
      <p:ext uri="{BB962C8B-B14F-4D97-AF65-F5344CB8AC3E}">
        <p14:creationId xmlns:p14="http://schemas.microsoft.com/office/powerpoint/2010/main" val="443113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7F884680-E86E-4D53-886B-4339DE538C0E" descr="7F884680-E86E-4D53-886B-4339DE538C0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17005" y="857252"/>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vrundet rektangel 4"/>
          <p:cNvSpPr/>
          <p:nvPr/>
        </p:nvSpPr>
        <p:spPr>
          <a:xfrm>
            <a:off x="3862649" y="3823854"/>
            <a:ext cx="3101569" cy="125614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a:p>
        </p:txBody>
      </p:sp>
    </p:spTree>
    <p:extLst>
      <p:ext uri="{BB962C8B-B14F-4D97-AF65-F5344CB8AC3E}">
        <p14:creationId xmlns:p14="http://schemas.microsoft.com/office/powerpoint/2010/main" val="191197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Utvalgets oppgaver</a:t>
            </a:r>
            <a:endParaRPr lang="nb-NO" dirty="0"/>
          </a:p>
        </p:txBody>
      </p:sp>
      <p:sp>
        <p:nvSpPr>
          <p:cNvPr id="3" name="Plassholder for innhold 2"/>
          <p:cNvSpPr>
            <a:spLocks noGrp="1"/>
          </p:cNvSpPr>
          <p:nvPr>
            <p:ph idx="1"/>
          </p:nvPr>
        </p:nvSpPr>
        <p:spPr>
          <a:xfrm>
            <a:off x="1097280" y="1854047"/>
            <a:ext cx="10058400" cy="4289058"/>
          </a:xfrm>
        </p:spPr>
        <p:txBody>
          <a:bodyPr>
            <a:normAutofit fontScale="70000" lnSpcReduction="20000"/>
          </a:bodyPr>
          <a:lstStyle/>
          <a:p>
            <a:pPr marL="0" indent="0">
              <a:buNone/>
            </a:pPr>
            <a:r>
              <a:rPr lang="nb-NO" dirty="0" smtClean="0"/>
              <a:t>- Innstille til bystyret i saker som avgjøres der</a:t>
            </a:r>
          </a:p>
          <a:p>
            <a:pPr marL="0" indent="0">
              <a:buNone/>
            </a:pPr>
            <a:r>
              <a:rPr lang="nb-NO" dirty="0" smtClean="0"/>
              <a:t>- Treffe vedtak i klagesaker over avslag på dispensasjon fra </a:t>
            </a:r>
            <a:r>
              <a:rPr lang="nb-NO" i="1" dirty="0" smtClean="0"/>
              <a:t>plan</a:t>
            </a:r>
            <a:endParaRPr lang="nb-NO" dirty="0" smtClean="0"/>
          </a:p>
          <a:p>
            <a:pPr marL="0" indent="0">
              <a:buNone/>
            </a:pPr>
            <a:r>
              <a:rPr lang="nb-NO" dirty="0" smtClean="0">
                <a:solidFill>
                  <a:schemeClr val="accent1">
                    <a:lumMod val="50000"/>
                  </a:schemeClr>
                </a:solidFill>
              </a:rPr>
              <a:t>- Føre tilsyn med byrådet </a:t>
            </a:r>
            <a:r>
              <a:rPr lang="nb-NO" u="sng" dirty="0" smtClean="0">
                <a:solidFill>
                  <a:schemeClr val="accent1">
                    <a:lumMod val="50000"/>
                  </a:schemeClr>
                </a:solidFill>
              </a:rPr>
              <a:t>og etatene</a:t>
            </a:r>
            <a:r>
              <a:rPr lang="nb-NO" dirty="0" smtClean="0">
                <a:solidFill>
                  <a:schemeClr val="accent1">
                    <a:lumMod val="50000"/>
                  </a:schemeClr>
                </a:solidFill>
              </a:rPr>
              <a:t> på bystyrets vegne.</a:t>
            </a:r>
          </a:p>
          <a:p>
            <a:pPr marL="0" indent="0">
              <a:buNone/>
            </a:pPr>
            <a:endParaRPr lang="nb-NO" dirty="0" smtClean="0"/>
          </a:p>
          <a:p>
            <a:pPr marL="0" indent="0">
              <a:buNone/>
            </a:pPr>
            <a:r>
              <a:rPr lang="nb-NO" dirty="0" smtClean="0"/>
              <a:t>Reglement </a:t>
            </a:r>
            <a:r>
              <a:rPr lang="nb-NO" dirty="0" smtClean="0"/>
              <a:t>for bystyrets utvalg:</a:t>
            </a:r>
          </a:p>
          <a:p>
            <a:r>
              <a:rPr lang="nb-NO" b="1" i="1" dirty="0" smtClean="0"/>
              <a:t>«2.2 </a:t>
            </a:r>
            <a:r>
              <a:rPr lang="nb-NO" b="1" i="1" dirty="0"/>
              <a:t>Tilsyns- og kontrolloppgaver</a:t>
            </a:r>
          </a:p>
          <a:p>
            <a:r>
              <a:rPr lang="nb-NO" i="1" dirty="0"/>
              <a:t>Utvalgene skal føre overordnet tilsyn med de virksomhetene som hører under utvalgets saksfelt. </a:t>
            </a:r>
            <a:r>
              <a:rPr lang="nb-NO" i="1" dirty="0">
                <a:solidFill>
                  <a:srgbClr val="FF0000"/>
                </a:solidFill>
              </a:rPr>
              <a:t>Utvalgene skal kontrollere at virksomheten er drevet økonomisk forsvarlig og i samsvar med gjeldende lover, forskrifter, pålegg fra statlig myndighet, avtaler, kommunale vedtak og bestemmelser mv. Utvalgene skal påse at byrådet gjennomfører bystyrets vedtak.</a:t>
            </a:r>
          </a:p>
          <a:p>
            <a:r>
              <a:rPr lang="nb-NO" i="1" dirty="0"/>
              <a:t>Når underordnede organer ikke skjøtter tilsynsplikten tilfredsstillende, skal utvalget fremme sak til bystyret om nødvendige tiltak.</a:t>
            </a:r>
          </a:p>
          <a:p>
            <a:r>
              <a:rPr lang="nb-NO" i="1" dirty="0"/>
              <a:t>Utvalgene </a:t>
            </a:r>
            <a:r>
              <a:rPr lang="nb-NO" i="1" dirty="0">
                <a:solidFill>
                  <a:srgbClr val="FF0000"/>
                </a:solidFill>
              </a:rPr>
              <a:t>skal vurdere behovet for revisjon av gjeldende delegasjonsvedtak og legge fram sak om endring </a:t>
            </a:r>
            <a:r>
              <a:rPr lang="nb-NO" i="1" dirty="0"/>
              <a:t>når det er behov for </a:t>
            </a:r>
            <a:r>
              <a:rPr lang="nb-NO" i="1" dirty="0" smtClean="0"/>
              <a:t>det». </a:t>
            </a:r>
            <a:endParaRPr lang="nb-NO" i="1" dirty="0"/>
          </a:p>
          <a:p>
            <a:pPr marL="0" indent="0">
              <a:buNone/>
            </a:pPr>
            <a:endParaRPr lang="nb-NO" dirty="0"/>
          </a:p>
          <a:p>
            <a:endParaRPr lang="nb-NO" dirty="0"/>
          </a:p>
        </p:txBody>
      </p:sp>
    </p:spTree>
    <p:extLst>
      <p:ext uri="{BB962C8B-B14F-4D97-AF65-F5344CB8AC3E}">
        <p14:creationId xmlns:p14="http://schemas.microsoft.com/office/powerpoint/2010/main" val="1404649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 ufeilbarlig kan en etat være?</a:t>
            </a:r>
            <a:endParaRPr lang="nb-NO" dirty="0"/>
          </a:p>
        </p:txBody>
      </p:sp>
      <p:sp>
        <p:nvSpPr>
          <p:cNvPr id="3" name="Plassholder for innhold 2"/>
          <p:cNvSpPr>
            <a:spLocks noGrp="1"/>
          </p:cNvSpPr>
          <p:nvPr>
            <p:ph idx="1"/>
          </p:nvPr>
        </p:nvSpPr>
        <p:spPr/>
        <p:txBody>
          <a:bodyPr/>
          <a:lstStyle/>
          <a:p>
            <a:r>
              <a:rPr lang="nb-NO" dirty="0"/>
              <a:t>At etaten treffer blink i så godt som alle saker (alle unntatt 4), kan ikke stemme. </a:t>
            </a:r>
          </a:p>
          <a:p>
            <a:r>
              <a:rPr lang="nb-NO" dirty="0"/>
              <a:t>I 2020 omgjorde fylkesmannen/statsforvalteren 19</a:t>
            </a:r>
            <a:r>
              <a:rPr lang="nb-NO" dirty="0" smtClean="0"/>
              <a:t>% (79 saker) </a:t>
            </a:r>
            <a:r>
              <a:rPr lang="nb-NO" dirty="0"/>
              <a:t>av klagesakene i Oslo</a:t>
            </a:r>
            <a:r>
              <a:rPr lang="nb-NO" dirty="0" smtClean="0"/>
              <a:t>. (I 2004 var det 6,5%)</a:t>
            </a:r>
          </a:p>
          <a:p>
            <a:r>
              <a:rPr lang="nb-NO" dirty="0" smtClean="0"/>
              <a:t>Det er bare de sakene som rent </a:t>
            </a:r>
            <a:r>
              <a:rPr lang="nb-NO" i="1" dirty="0" smtClean="0"/>
              <a:t>juridisk</a:t>
            </a:r>
            <a:r>
              <a:rPr lang="nb-NO" dirty="0" smtClean="0"/>
              <a:t> var feil.</a:t>
            </a:r>
          </a:p>
          <a:p>
            <a:r>
              <a:rPr lang="nb-NO" dirty="0" smtClean="0"/>
              <a:t>Hva med de sakene som var </a:t>
            </a:r>
            <a:r>
              <a:rPr lang="nb-NO" i="1" dirty="0" smtClean="0"/>
              <a:t>politisk</a:t>
            </a:r>
            <a:r>
              <a:rPr lang="nb-NO" dirty="0" smtClean="0"/>
              <a:t> gale?</a:t>
            </a:r>
          </a:p>
          <a:p>
            <a:r>
              <a:rPr lang="nb-NO" dirty="0" smtClean="0"/>
              <a:t>Hva med </a:t>
            </a:r>
            <a:r>
              <a:rPr lang="nb-NO" i="1" dirty="0" smtClean="0"/>
              <a:t>prioriteringene</a:t>
            </a:r>
            <a:r>
              <a:rPr lang="nb-NO" dirty="0" smtClean="0"/>
              <a:t> som var politisk gale? </a:t>
            </a:r>
          </a:p>
          <a:p>
            <a:r>
              <a:rPr lang="nb-NO" dirty="0" smtClean="0"/>
              <a:t>Noen må det ha vært – hvilke, og hvordan oppdager dere dem og retter opp?</a:t>
            </a:r>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3214293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Bør ikke spørsmålet være hvordan dere kan utøve politikk og gjøre noen forskjell?</a:t>
            </a:r>
            <a:endParaRPr lang="nb-NO" dirty="0"/>
          </a:p>
        </p:txBody>
      </p:sp>
      <p:sp>
        <p:nvSpPr>
          <p:cNvPr id="3" name="Plassholder for innhold 2"/>
          <p:cNvSpPr>
            <a:spLocks noGrp="1"/>
          </p:cNvSpPr>
          <p:nvPr>
            <p:ph idx="1"/>
          </p:nvPr>
        </p:nvSpPr>
        <p:spPr>
          <a:xfrm>
            <a:off x="838200" y="2083320"/>
            <a:ext cx="10515600" cy="4351338"/>
          </a:xfrm>
        </p:spPr>
        <p:txBody>
          <a:bodyPr/>
          <a:lstStyle/>
          <a:p>
            <a:pPr marL="0" indent="0">
              <a:buNone/>
            </a:pPr>
            <a:r>
              <a:rPr lang="nb-NO" dirty="0" smtClean="0"/>
              <a:t>Spørsmålet </a:t>
            </a:r>
            <a:r>
              <a:rPr lang="nb-NO" dirty="0" smtClean="0"/>
              <a:t>bør </a:t>
            </a:r>
            <a:r>
              <a:rPr lang="nb-NO" dirty="0" smtClean="0"/>
              <a:t>være:</a:t>
            </a:r>
          </a:p>
          <a:p>
            <a:pPr marL="0" indent="0">
              <a:buNone/>
            </a:pPr>
            <a:endParaRPr lang="nb-NO" dirty="0" smtClean="0"/>
          </a:p>
          <a:p>
            <a:r>
              <a:rPr lang="nb-NO" dirty="0" smtClean="0"/>
              <a:t> </a:t>
            </a:r>
            <a:r>
              <a:rPr lang="nb-NO" dirty="0" smtClean="0"/>
              <a:t>	hva må dere nødvendigvis la andre ta seg av fra dag til dag uten </a:t>
            </a:r>
            <a:r>
              <a:rPr lang="nb-NO" dirty="0" smtClean="0"/>
              <a:t>	at </a:t>
            </a:r>
            <a:r>
              <a:rPr lang="nb-NO" dirty="0" smtClean="0"/>
              <a:t>dere mister den </a:t>
            </a:r>
            <a:r>
              <a:rPr lang="nb-NO" i="1" dirty="0" smtClean="0"/>
              <a:t>reelle</a:t>
            </a:r>
            <a:r>
              <a:rPr lang="nb-NO" dirty="0" smtClean="0"/>
              <a:t> </a:t>
            </a:r>
            <a:r>
              <a:rPr lang="nb-NO" dirty="0" smtClean="0"/>
              <a:t>politiske </a:t>
            </a:r>
            <a:r>
              <a:rPr lang="nb-NO" dirty="0" smtClean="0"/>
              <a:t>myndighet</a:t>
            </a:r>
            <a:r>
              <a:rPr lang="nb-NO" dirty="0" smtClean="0"/>
              <a:t>.</a:t>
            </a:r>
          </a:p>
          <a:p>
            <a:endParaRPr lang="nb-NO" dirty="0" smtClean="0"/>
          </a:p>
          <a:p>
            <a:r>
              <a:rPr lang="nb-NO" dirty="0" smtClean="0"/>
              <a:t> </a:t>
            </a:r>
            <a:r>
              <a:rPr lang="nb-NO" dirty="0" smtClean="0"/>
              <a:t>	hvordan dere skal kontrollere at de som opptrer på deres vegne, </a:t>
            </a:r>
            <a:r>
              <a:rPr lang="nb-NO" dirty="0" smtClean="0"/>
              <a:t>	faktisk </a:t>
            </a:r>
            <a:r>
              <a:rPr lang="nb-NO" dirty="0" smtClean="0"/>
              <a:t>opptrer slik </a:t>
            </a:r>
            <a:r>
              <a:rPr lang="nb-NO" dirty="0" smtClean="0"/>
              <a:t>dere selv </a:t>
            </a:r>
            <a:r>
              <a:rPr lang="nb-NO" dirty="0" smtClean="0"/>
              <a:t>ville gjort.</a:t>
            </a:r>
          </a:p>
        </p:txBody>
      </p:sp>
    </p:spTree>
    <p:extLst>
      <p:ext uri="{BB962C8B-B14F-4D97-AF65-F5344CB8AC3E}">
        <p14:creationId xmlns:p14="http://schemas.microsoft.com/office/powerpoint/2010/main" val="1812992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FF0000"/>
                </a:solidFill>
              </a:rPr>
              <a:t>Politiske</a:t>
            </a:r>
            <a:r>
              <a:rPr lang="nb-NO" dirty="0" smtClean="0"/>
              <a:t> </a:t>
            </a:r>
            <a:r>
              <a:rPr lang="nb-NO" dirty="0" smtClean="0">
                <a:solidFill>
                  <a:srgbClr val="00B050"/>
                </a:solidFill>
              </a:rPr>
              <a:t>ambisjoner?</a:t>
            </a:r>
            <a:endParaRPr lang="nb-NO" dirty="0">
              <a:solidFill>
                <a:srgbClr val="00B050"/>
              </a:solidFill>
            </a:endParaRPr>
          </a:p>
        </p:txBody>
      </p:sp>
      <p:sp>
        <p:nvSpPr>
          <p:cNvPr id="4" name="Plassholder for innhold 3"/>
          <p:cNvSpPr>
            <a:spLocks noGrp="1"/>
          </p:cNvSpPr>
          <p:nvPr>
            <p:ph idx="1"/>
          </p:nvPr>
        </p:nvSpPr>
        <p:spPr>
          <a:xfrm>
            <a:off x="1066800" y="1602202"/>
            <a:ext cx="10058400" cy="4850559"/>
          </a:xfrm>
          <a:prstGeom prst="rect">
            <a:avLst/>
          </a:prstGeom>
        </p:spPr>
        <p:txBody>
          <a:bodyPr>
            <a:spAutoFit/>
          </a:bodyPr>
          <a:lstStyle/>
          <a:p>
            <a:endParaRPr lang="nb-NO" dirty="0" smtClean="0"/>
          </a:p>
          <a:p>
            <a:r>
              <a:rPr lang="nb-NO" dirty="0" smtClean="0">
                <a:solidFill>
                  <a:schemeClr val="accent1">
                    <a:lumMod val="75000"/>
                  </a:schemeClr>
                </a:solidFill>
              </a:rPr>
              <a:t>Hva </a:t>
            </a:r>
            <a:r>
              <a:rPr lang="nb-NO" dirty="0">
                <a:solidFill>
                  <a:schemeClr val="accent1">
                    <a:lumMod val="75000"/>
                  </a:schemeClr>
                </a:solidFill>
              </a:rPr>
              <a:t>slags </a:t>
            </a:r>
            <a:r>
              <a:rPr lang="nb-NO" i="1" dirty="0">
                <a:solidFill>
                  <a:schemeClr val="accent1">
                    <a:lumMod val="75000"/>
                  </a:schemeClr>
                </a:solidFill>
              </a:rPr>
              <a:t>politisk</a:t>
            </a:r>
            <a:r>
              <a:rPr lang="nb-NO" dirty="0">
                <a:solidFill>
                  <a:schemeClr val="accent1">
                    <a:lumMod val="75000"/>
                  </a:schemeClr>
                </a:solidFill>
              </a:rPr>
              <a:t> ambisjon er det at </a:t>
            </a:r>
            <a:r>
              <a:rPr lang="nb-NO" dirty="0" smtClean="0">
                <a:solidFill>
                  <a:schemeClr val="accent1">
                    <a:lumMod val="75000"/>
                  </a:schemeClr>
                </a:solidFill>
              </a:rPr>
              <a:t>det bare </a:t>
            </a:r>
            <a:r>
              <a:rPr lang="nb-NO" dirty="0">
                <a:solidFill>
                  <a:schemeClr val="accent1">
                    <a:lumMod val="75000"/>
                  </a:schemeClr>
                </a:solidFill>
              </a:rPr>
              <a:t>er statsforvalterens </a:t>
            </a:r>
            <a:r>
              <a:rPr lang="nb-NO" dirty="0" smtClean="0">
                <a:solidFill>
                  <a:schemeClr val="accent1">
                    <a:lumMod val="75000"/>
                  </a:schemeClr>
                </a:solidFill>
              </a:rPr>
              <a:t>vedtak </a:t>
            </a:r>
            <a:r>
              <a:rPr lang="nb-NO" dirty="0">
                <a:solidFill>
                  <a:schemeClr val="accent1">
                    <a:lumMod val="75000"/>
                  </a:schemeClr>
                </a:solidFill>
              </a:rPr>
              <a:t>som teller?</a:t>
            </a:r>
          </a:p>
          <a:p>
            <a:r>
              <a:rPr lang="nb-NO" dirty="0"/>
              <a:t>Dispensasjonssaker fra plan har alltid en </a:t>
            </a:r>
            <a:r>
              <a:rPr lang="nb-NO" i="1" dirty="0"/>
              <a:t>politisk</a:t>
            </a:r>
            <a:r>
              <a:rPr lang="nb-NO" dirty="0"/>
              <a:t> kjerne også, </a:t>
            </a:r>
            <a:r>
              <a:rPr lang="nb-NO" dirty="0" smtClean="0"/>
              <a:t>fordi:</a:t>
            </a:r>
          </a:p>
          <a:p>
            <a:endParaRPr lang="nb-NO" dirty="0"/>
          </a:p>
          <a:p>
            <a:pPr lvl="1"/>
            <a:r>
              <a:rPr lang="nb-NO" dirty="0" smtClean="0"/>
              <a:t>Politikere </a:t>
            </a:r>
            <a:r>
              <a:rPr lang="nb-NO" dirty="0"/>
              <a:t>vedtok planene.</a:t>
            </a:r>
          </a:p>
          <a:p>
            <a:pPr lvl="1"/>
            <a:r>
              <a:rPr lang="nb-NO" dirty="0" smtClean="0"/>
              <a:t>Dispensasjonen </a:t>
            </a:r>
            <a:r>
              <a:rPr lang="nb-NO" dirty="0"/>
              <a:t>skal forholdet seg til </a:t>
            </a:r>
            <a:r>
              <a:rPr lang="nb-NO" i="1" dirty="0"/>
              <a:t>hensynene</a:t>
            </a:r>
            <a:r>
              <a:rPr lang="nb-NO" dirty="0"/>
              <a:t> bak planen. </a:t>
            </a:r>
          </a:p>
          <a:p>
            <a:pPr lvl="1"/>
            <a:r>
              <a:rPr lang="nb-NO" dirty="0" smtClean="0"/>
              <a:t>Hensynene </a:t>
            </a:r>
            <a:r>
              <a:rPr lang="nb-NO" dirty="0"/>
              <a:t>er </a:t>
            </a:r>
            <a:r>
              <a:rPr lang="nb-NO" i="1" dirty="0"/>
              <a:t>politiske</a:t>
            </a:r>
            <a:r>
              <a:rPr lang="nb-NO" dirty="0"/>
              <a:t> fordi politikerne avveide dem i planbehandlingen.</a:t>
            </a:r>
          </a:p>
          <a:p>
            <a:pPr lvl="1"/>
            <a:r>
              <a:rPr lang="nb-NO" dirty="0" smtClean="0"/>
              <a:t>Avvik </a:t>
            </a:r>
            <a:r>
              <a:rPr lang="nb-NO" dirty="0"/>
              <a:t>fra de </a:t>
            </a:r>
            <a:r>
              <a:rPr lang="nb-NO" i="1" dirty="0"/>
              <a:t>politiske hensyn </a:t>
            </a:r>
            <a:r>
              <a:rPr lang="nb-NO" dirty="0"/>
              <a:t>prøves i klagesaker (, men da må dere faktisk gå inn i dette også). </a:t>
            </a:r>
          </a:p>
          <a:p>
            <a:endParaRPr lang="nb-NO" dirty="0"/>
          </a:p>
        </p:txBody>
      </p:sp>
    </p:spTree>
    <p:extLst>
      <p:ext uri="{BB962C8B-B14F-4D97-AF65-F5344CB8AC3E}">
        <p14:creationId xmlns:p14="http://schemas.microsoft.com/office/powerpoint/2010/main" val="2710558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bli </a:t>
            </a:r>
            <a:r>
              <a:rPr lang="nb-NO" i="1" dirty="0" smtClean="0"/>
              <a:t>politisk</a:t>
            </a:r>
            <a:r>
              <a:rPr lang="nb-NO" dirty="0" smtClean="0"/>
              <a:t> relevant, </a:t>
            </a:r>
            <a:r>
              <a:rPr lang="nb-NO" i="1" dirty="0" smtClean="0"/>
              <a:t>og</a:t>
            </a:r>
            <a:r>
              <a:rPr lang="nb-NO" dirty="0" smtClean="0"/>
              <a:t> føre tilsyn?</a:t>
            </a:r>
            <a:endParaRPr lang="nb-NO" dirty="0"/>
          </a:p>
        </p:txBody>
      </p:sp>
      <p:sp>
        <p:nvSpPr>
          <p:cNvPr id="3" name="Plassholder for innhold 2"/>
          <p:cNvSpPr>
            <a:spLocks noGrp="1"/>
          </p:cNvSpPr>
          <p:nvPr>
            <p:ph idx="1"/>
          </p:nvPr>
        </p:nvSpPr>
        <p:spPr/>
        <p:txBody>
          <a:bodyPr>
            <a:normAutofit lnSpcReduction="10000"/>
          </a:bodyPr>
          <a:lstStyle/>
          <a:p>
            <a:pPr marL="514350" indent="-514350">
              <a:buFont typeface="+mj-lt"/>
              <a:buAutoNum type="arabicPeriod"/>
            </a:pPr>
            <a:r>
              <a:rPr lang="nb-NO" dirty="0" smtClean="0"/>
              <a:t>Ta </a:t>
            </a:r>
            <a:r>
              <a:rPr lang="nb-NO" dirty="0" smtClean="0"/>
              <a:t>tak i de viktige sakene, og si hvilke det er.</a:t>
            </a:r>
          </a:p>
          <a:p>
            <a:pPr marL="514350" indent="-514350">
              <a:buFont typeface="+mj-lt"/>
              <a:buAutoNum type="arabicPeriod"/>
            </a:pPr>
            <a:r>
              <a:rPr lang="nb-NO" dirty="0" smtClean="0"/>
              <a:t>Gjør </a:t>
            </a:r>
            <a:r>
              <a:rPr lang="nb-NO" dirty="0" smtClean="0"/>
              <a:t>det i tide. Mange saker eller muligheter dør på veien.</a:t>
            </a:r>
          </a:p>
          <a:p>
            <a:pPr marL="514350" indent="-514350">
              <a:buFont typeface="+mj-lt"/>
              <a:buAutoNum type="arabicPeriod"/>
            </a:pPr>
            <a:r>
              <a:rPr lang="nb-NO" dirty="0" smtClean="0"/>
              <a:t>Per </a:t>
            </a:r>
            <a:r>
              <a:rPr lang="nb-NO" dirty="0" smtClean="0"/>
              <a:t>Eggum </a:t>
            </a:r>
            <a:r>
              <a:rPr lang="nb-NO" dirty="0" smtClean="0"/>
              <a:t>Mauseth (SV) </a:t>
            </a:r>
            <a:r>
              <a:rPr lang="nb-NO" dirty="0" smtClean="0"/>
              <a:t>ba om orientering om viktige </a:t>
            </a:r>
            <a:r>
              <a:rPr lang="nb-NO" i="1" dirty="0" smtClean="0"/>
              <a:t>plansaker</a:t>
            </a:r>
            <a:r>
              <a:rPr lang="nb-NO" dirty="0" smtClean="0"/>
              <a:t> når de kommer inn, ikke når de er ferdig silt.</a:t>
            </a:r>
          </a:p>
          <a:p>
            <a:pPr marL="514350" indent="-514350">
              <a:buFont typeface="+mj-lt"/>
              <a:buAutoNum type="arabicPeriod"/>
            </a:pPr>
            <a:r>
              <a:rPr lang="nb-NO" dirty="0" smtClean="0"/>
              <a:t>I </a:t>
            </a:r>
            <a:r>
              <a:rPr lang="nb-NO" dirty="0" smtClean="0"/>
              <a:t>alle andre kommuner får politikere planer </a:t>
            </a:r>
            <a:r>
              <a:rPr lang="nb-NO" i="1" dirty="0" smtClean="0"/>
              <a:t>før</a:t>
            </a:r>
            <a:r>
              <a:rPr lang="nb-NO" dirty="0" smtClean="0"/>
              <a:t> de legges ut til offentlig ettersyn.</a:t>
            </a:r>
          </a:p>
          <a:p>
            <a:pPr marL="514350" indent="-514350">
              <a:buFont typeface="+mj-lt"/>
              <a:buAutoNum type="arabicPeriod"/>
            </a:pPr>
            <a:r>
              <a:rPr lang="nb-NO" dirty="0" smtClean="0"/>
              <a:t>Hør </a:t>
            </a:r>
            <a:r>
              <a:rPr lang="nb-NO" dirty="0" smtClean="0"/>
              <a:t>andres meninger også tidlig i prosessene.</a:t>
            </a:r>
          </a:p>
          <a:p>
            <a:pPr marL="514350" indent="-514350">
              <a:buFont typeface="+mj-lt"/>
              <a:buAutoNum type="arabicPeriod"/>
            </a:pPr>
            <a:r>
              <a:rPr lang="nb-NO" dirty="0" smtClean="0"/>
              <a:t>Få </a:t>
            </a:r>
            <a:r>
              <a:rPr lang="nb-NO" dirty="0" smtClean="0"/>
              <a:t>på plass igjen også de juridiske feiltrinn i sakene ved å se oftere på statsforvalterens omgjøringer. Hver 12 </a:t>
            </a:r>
            <a:r>
              <a:rPr lang="nb-NO" dirty="0" smtClean="0"/>
              <a:t>mnd. </a:t>
            </a:r>
            <a:r>
              <a:rPr lang="nb-NO" dirty="0" smtClean="0"/>
              <a:t>er for sjelden. Andre gjør det hvert møte.</a:t>
            </a:r>
            <a:endParaRPr lang="nb-NO" dirty="0"/>
          </a:p>
        </p:txBody>
      </p:sp>
    </p:spTree>
    <p:extLst>
      <p:ext uri="{BB962C8B-B14F-4D97-AF65-F5344CB8AC3E}">
        <p14:creationId xmlns:p14="http://schemas.microsoft.com/office/powerpoint/2010/main" val="196460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Alternativer til å delegere enda mer:</a:t>
            </a:r>
            <a:endParaRPr lang="nb-NO" dirty="0"/>
          </a:p>
        </p:txBody>
      </p:sp>
      <p:sp>
        <p:nvSpPr>
          <p:cNvPr id="3" name="Plassholder for innhold 2"/>
          <p:cNvSpPr>
            <a:spLocks noGrp="1"/>
          </p:cNvSpPr>
          <p:nvPr>
            <p:ph idx="1"/>
          </p:nvPr>
        </p:nvSpPr>
        <p:spPr>
          <a:xfrm>
            <a:off x="838200" y="1607127"/>
            <a:ext cx="10515600" cy="5024581"/>
          </a:xfrm>
        </p:spPr>
        <p:txBody>
          <a:bodyPr>
            <a:normAutofit fontScale="77500" lnSpcReduction="20000"/>
          </a:bodyPr>
          <a:lstStyle/>
          <a:p>
            <a:r>
              <a:rPr lang="nb-NO" dirty="0" smtClean="0"/>
              <a:t>1. Byrådets begrunnelse for å delegere mer, taler mer for å spare tiden i byrådet enn i komiteen</a:t>
            </a:r>
            <a:r>
              <a:rPr lang="nb-NO" dirty="0" smtClean="0"/>
              <a:t>.</a:t>
            </a:r>
          </a:p>
          <a:p>
            <a:pPr marL="0" indent="0">
              <a:buNone/>
            </a:pPr>
            <a:endParaRPr lang="nb-NO" sz="3000" dirty="0" smtClean="0"/>
          </a:p>
          <a:p>
            <a:pPr lvl="1"/>
            <a:r>
              <a:rPr lang="nb-NO" sz="3000" dirty="0" smtClean="0"/>
              <a:t>La </a:t>
            </a:r>
            <a:r>
              <a:rPr lang="nb-NO" sz="3000" dirty="0" smtClean="0"/>
              <a:t>PBE fremme klagesakene direkte til utvalget og foredra dem </a:t>
            </a:r>
            <a:r>
              <a:rPr lang="nb-NO" sz="3000" dirty="0" smtClean="0"/>
              <a:t>der.</a:t>
            </a:r>
            <a:r>
              <a:rPr lang="nb-NO" dirty="0" smtClean="0"/>
              <a:t> </a:t>
            </a:r>
            <a:r>
              <a:rPr lang="nb-NO" sz="1900" dirty="0" smtClean="0"/>
              <a:t>(Byrådet </a:t>
            </a:r>
            <a:r>
              <a:rPr lang="nb-NO" sz="1900" dirty="0" smtClean="0"/>
              <a:t>kan få mulighet til å kalle inn saker av politisk eller juridisk </a:t>
            </a:r>
            <a:r>
              <a:rPr lang="nb-NO" sz="1900" dirty="0" smtClean="0"/>
              <a:t>viktighet)</a:t>
            </a:r>
            <a:endParaRPr lang="nb-NO" sz="1900" dirty="0" smtClean="0"/>
          </a:p>
          <a:p>
            <a:endParaRPr lang="nb-NO" dirty="0"/>
          </a:p>
          <a:p>
            <a:r>
              <a:rPr lang="nb-NO" dirty="0" smtClean="0"/>
              <a:t>2.  </a:t>
            </a:r>
            <a:r>
              <a:rPr lang="nb-NO" dirty="0" err="1" smtClean="0"/>
              <a:t>Vurdér</a:t>
            </a:r>
            <a:r>
              <a:rPr lang="nb-NO" dirty="0" smtClean="0"/>
              <a:t> å la personene som sitter i AU, forberede eller avgjøre sakene. </a:t>
            </a:r>
          </a:p>
          <a:p>
            <a:pPr lvl="1"/>
            <a:r>
              <a:rPr lang="nb-NO" dirty="0" smtClean="0"/>
              <a:t>Da må alle partier sitte i AU. Hvis det er dissens, bør saken avgjøres i utvalget.</a:t>
            </a:r>
          </a:p>
          <a:p>
            <a:endParaRPr lang="nb-NO" dirty="0"/>
          </a:p>
          <a:p>
            <a:r>
              <a:rPr lang="nb-NO" dirty="0" smtClean="0"/>
              <a:t>3.  Sett flere typer orienteringer og saker på dagsorden. Når møtene er hver 3. uke, kan de godt vare mer enn en time eller to. Man får ikke styrt og passet på en så viktig sektor på 1-2 timer i måneden</a:t>
            </a:r>
            <a:r>
              <a:rPr lang="nb-NO" dirty="0" smtClean="0"/>
              <a:t>.</a:t>
            </a:r>
          </a:p>
          <a:p>
            <a:pPr marL="0" indent="0">
              <a:buNone/>
            </a:pPr>
            <a:endParaRPr lang="nb-NO" dirty="0" smtClean="0"/>
          </a:p>
          <a:p>
            <a:r>
              <a:rPr lang="nb-NO" dirty="0" smtClean="0"/>
              <a:t>4. Lag flere, bedre og fremfor alt </a:t>
            </a:r>
            <a:r>
              <a:rPr lang="nb-NO" i="1" dirty="0" smtClean="0"/>
              <a:t>klarere</a:t>
            </a:r>
            <a:r>
              <a:rPr lang="nb-NO" dirty="0" smtClean="0"/>
              <a:t> planer med mindre behov for dispensasjon.</a:t>
            </a:r>
          </a:p>
          <a:p>
            <a:pPr marL="457200" lvl="1" indent="0">
              <a:buNone/>
            </a:pPr>
            <a:r>
              <a:rPr lang="nb-NO" dirty="0" smtClean="0"/>
              <a:t>(to planer for 80% av byen er ikke treffende)</a:t>
            </a:r>
            <a:endParaRPr lang="nb-NO" dirty="0"/>
          </a:p>
        </p:txBody>
      </p:sp>
    </p:spTree>
    <p:extLst>
      <p:ext uri="{BB962C8B-B14F-4D97-AF65-F5344CB8AC3E}">
        <p14:creationId xmlns:p14="http://schemas.microsoft.com/office/powerpoint/2010/main" val="88867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 ofte snakker dere om </a:t>
            </a:r>
            <a:r>
              <a:rPr lang="nb-NO" i="1" dirty="0" smtClean="0"/>
              <a:t>tilsyn</a:t>
            </a:r>
            <a:r>
              <a:rPr lang="nb-NO" dirty="0" smtClean="0"/>
              <a:t>?</a:t>
            </a:r>
            <a:br>
              <a:rPr lang="nb-NO" dirty="0" smtClean="0"/>
            </a:br>
            <a:r>
              <a:rPr lang="nb-NO" sz="2000" dirty="0" smtClean="0"/>
              <a:t>(</a:t>
            </a:r>
            <a:r>
              <a:rPr lang="nb-NO" sz="2000" dirty="0" smtClean="0"/>
              <a:t>byrådssaken på sin side </a:t>
            </a:r>
            <a:r>
              <a:rPr lang="nb-NO" sz="2000" dirty="0" smtClean="0"/>
              <a:t>sier i alle fall ikke noe om det)</a:t>
            </a:r>
            <a:endParaRPr lang="nb-NO" sz="2000" dirty="0"/>
          </a:p>
        </p:txBody>
      </p:sp>
      <p:sp>
        <p:nvSpPr>
          <p:cNvPr id="3" name="Plassholder for innhold 2"/>
          <p:cNvSpPr>
            <a:spLocks noGrp="1"/>
          </p:cNvSpPr>
          <p:nvPr>
            <p:ph idx="1"/>
          </p:nvPr>
        </p:nvSpPr>
        <p:spPr/>
        <p:txBody>
          <a:bodyPr>
            <a:normAutofit lnSpcReduction="10000"/>
          </a:bodyPr>
          <a:lstStyle/>
          <a:p>
            <a:r>
              <a:rPr lang="nb-NO" dirty="0" smtClean="0"/>
              <a:t>Hvordan skal dere kunne føre tilsyn uten å få vite noe om hva som skjer?</a:t>
            </a:r>
          </a:p>
          <a:p>
            <a:endParaRPr lang="nb-NO" dirty="0" smtClean="0"/>
          </a:p>
          <a:p>
            <a:r>
              <a:rPr lang="nb-NO" dirty="0" smtClean="0"/>
              <a:t>Hvordan skal dere kunne ha politisk innflytelse uten å behandle saker?</a:t>
            </a:r>
          </a:p>
          <a:p>
            <a:endParaRPr lang="nb-NO" dirty="0" smtClean="0"/>
          </a:p>
          <a:p>
            <a:r>
              <a:rPr lang="nb-NO" dirty="0" smtClean="0"/>
              <a:t>Er det realistisk at en liste over </a:t>
            </a:r>
            <a:r>
              <a:rPr lang="nb-NO" dirty="0" smtClean="0"/>
              <a:t>statsforvalteren </a:t>
            </a:r>
            <a:r>
              <a:rPr lang="nb-NO" dirty="0" smtClean="0"/>
              <a:t>omgjorte saker en gang i året vil gi innsikt i hva som skjer?</a:t>
            </a:r>
          </a:p>
          <a:p>
            <a:endParaRPr lang="nb-NO" dirty="0" smtClean="0"/>
          </a:p>
          <a:p>
            <a:r>
              <a:rPr lang="nb-NO" b="1" dirty="0" smtClean="0"/>
              <a:t>Klagesaksbehandlingene er også tilsyn.</a:t>
            </a:r>
            <a:endParaRPr lang="nb-NO" b="1" dirty="0"/>
          </a:p>
        </p:txBody>
      </p:sp>
    </p:spTree>
    <p:extLst>
      <p:ext uri="{BB962C8B-B14F-4D97-AF65-F5344CB8AC3E}">
        <p14:creationId xmlns:p14="http://schemas.microsoft.com/office/powerpoint/2010/main" val="424383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 nokså aktivt tilsyn:</a:t>
            </a:r>
            <a:endParaRPr lang="nb-NO" dirty="0"/>
          </a:p>
        </p:txBody>
      </p:sp>
      <p:pic>
        <p:nvPicPr>
          <p:cNvPr id="4" name="Plassholder for innhold 3"/>
          <p:cNvPicPr>
            <a:picLocks noGrp="1" noChangeAspect="1"/>
          </p:cNvPicPr>
          <p:nvPr>
            <p:ph idx="1"/>
          </p:nvPr>
        </p:nvPicPr>
        <p:blipFill>
          <a:blip r:embed="rId2"/>
          <a:stretch>
            <a:fillRect/>
          </a:stretch>
        </p:blipFill>
        <p:spPr>
          <a:xfrm>
            <a:off x="838200" y="2241268"/>
            <a:ext cx="10515600" cy="3520052"/>
          </a:xfrm>
          <a:prstGeom prst="rect">
            <a:avLst/>
          </a:prstGeom>
        </p:spPr>
      </p:pic>
    </p:spTree>
    <p:extLst>
      <p:ext uri="{BB962C8B-B14F-4D97-AF65-F5344CB8AC3E}">
        <p14:creationId xmlns:p14="http://schemas.microsoft.com/office/powerpoint/2010/main" val="528410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807</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Calibri Light</vt:lpstr>
      <vt:lpstr>Office-tema</vt:lpstr>
      <vt:lpstr>Om å utøve politiske oppgaver og å passe på</vt:lpstr>
      <vt:lpstr>Utvalgets oppgaver</vt:lpstr>
      <vt:lpstr>Hvor ufeilbarlig kan en etat være?</vt:lpstr>
      <vt:lpstr>Bør ikke spørsmålet være hvordan dere kan utøve politikk og gjøre noen forskjell?</vt:lpstr>
      <vt:lpstr>Politiske ambisjoner?</vt:lpstr>
      <vt:lpstr>Hvordan bli politisk relevant, og føre tilsyn?</vt:lpstr>
      <vt:lpstr>Alternativer til å delegere enda mer:</vt:lpstr>
      <vt:lpstr>Hvor ofte snakker dere om tilsyn? (byrådssaken på sin side sier i alle fall ikke noe om det)</vt:lpstr>
      <vt:lpstr>Et nokså aktivt tilsyn:</vt:lpstr>
      <vt:lpstr>Rapporter som følge av svikt i politisk tilsyn og kontroll 1990 og 1991 </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Johan N. Hertzberg</dc:creator>
  <cp:lastModifiedBy>Johan N. Hertzberg</cp:lastModifiedBy>
  <cp:revision>58</cp:revision>
  <cp:lastPrinted>2021-04-14T15:29:39Z</cp:lastPrinted>
  <dcterms:created xsi:type="dcterms:W3CDTF">2021-04-09T08:22:12Z</dcterms:created>
  <dcterms:modified xsi:type="dcterms:W3CDTF">2021-04-14T15:53:03Z</dcterms:modified>
</cp:coreProperties>
</file>